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xlsx" ContentType="application/vnd.openxmlformats-officedocument.spreadsheetml.sheet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401" r:id="rId6"/>
    <p:sldId id="348" r:id="rId7"/>
    <p:sldId id="347" r:id="rId8"/>
    <p:sldId id="289" r:id="rId9"/>
    <p:sldId id="419" r:id="rId10"/>
    <p:sldId id="420" r:id="rId11"/>
    <p:sldId id="421" r:id="rId12"/>
    <p:sldId id="390" r:id="rId13"/>
    <p:sldId id="290" r:id="rId14"/>
    <p:sldId id="378" r:id="rId15"/>
    <p:sldId id="389" r:id="rId16"/>
    <p:sldId id="382" r:id="rId17"/>
    <p:sldId id="381" r:id="rId18"/>
    <p:sldId id="417" r:id="rId19"/>
    <p:sldId id="418" r:id="rId20"/>
    <p:sldId id="291" r:id="rId21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D00"/>
    <a:srgbClr val="FFF2CC"/>
    <a:srgbClr val="FFD71F"/>
    <a:srgbClr val="FFFBEA"/>
    <a:srgbClr val="FFFF00"/>
    <a:srgbClr val="FFF6D2"/>
    <a:srgbClr val="FF5B67"/>
    <a:srgbClr val="FF99CC"/>
    <a:srgbClr val="67B419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98" autoAdjust="0"/>
    <p:restoredTop sz="92206" autoAdjust="0"/>
  </p:normalViewPr>
  <p:slideViewPr>
    <p:cSldViewPr snapToGrid="0">
      <p:cViewPr>
        <p:scale>
          <a:sx n="120" d="100"/>
          <a:sy n="120" d="100"/>
        </p:scale>
        <p:origin x="174" y="36"/>
      </p:cViewPr>
      <p:guideLst>
        <p:guide orient="horz" pos="845"/>
        <p:guide pos="279"/>
      </p:guideLst>
    </p:cSldViewPr>
  </p:slideViewPr>
  <p:outlineViewPr>
    <p:cViewPr>
      <p:scale>
        <a:sx n="33" d="100"/>
        <a:sy n="33" d="100"/>
      </p:scale>
      <p:origin x="0" y="-188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Шлайфане на старо покритие.Изравняване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Tabelle1!$A$2:$A$3</c:f>
              <c:strCache>
                <c:ptCount val="2"/>
                <c:pt idx="0">
                  <c:v>Стандартен процес</c:v>
                </c:pt>
                <c:pt idx="1">
                  <c:v>Siapro процес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105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F0-4177-A6CA-13D3C465316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Финиш Body filler.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Tabelle1!$A$2:$A$3</c:f>
              <c:strCache>
                <c:ptCount val="2"/>
                <c:pt idx="0">
                  <c:v>Стандартен процес</c:v>
                </c:pt>
                <c:pt idx="1">
                  <c:v>Siapro процес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F0-4177-A6CA-13D3C465316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Изравняване на Праймер филер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Tabelle1!$A$2:$A$3</c:f>
              <c:strCache>
                <c:ptCount val="2"/>
                <c:pt idx="0">
                  <c:v>Стандартен процес</c:v>
                </c:pt>
                <c:pt idx="1">
                  <c:v>Siapro процес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60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F0-4177-A6CA-13D3C465316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Праймер филер - междинно шлайфане.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Tabelle1!$A$2:$A$3</c:f>
              <c:strCache>
                <c:ptCount val="2"/>
                <c:pt idx="0">
                  <c:v>Стандартен процес</c:v>
                </c:pt>
                <c:pt idx="1">
                  <c:v>Siapro процес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F0-4177-A6CA-13D3C465316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Праймер филер - финиш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Tabelle1!$A$2:$A$3</c:f>
              <c:strCache>
                <c:ptCount val="2"/>
                <c:pt idx="0">
                  <c:v>Стандартен процес</c:v>
                </c:pt>
                <c:pt idx="1">
                  <c:v>Siapro процес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4-4012-9605-CC88077C83C8}"/>
            </c:ext>
          </c:extLst>
        </c:ser>
        <c:gapWidth val="50"/>
        <c:overlap val="100"/>
        <c:axId val="90367872"/>
        <c:axId val="90369408"/>
      </c:barChart>
      <c:catAx>
        <c:axId val="90367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90369408"/>
        <c:crosses val="autoZero"/>
        <c:auto val="1"/>
        <c:lblAlgn val="ctr"/>
        <c:lblOffset val="100"/>
      </c:catAx>
      <c:valAx>
        <c:axId val="903694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03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Process result</c:v>
                </c:pt>
              </c:strCache>
            </c:strRef>
          </c:tx>
          <c:spPr>
            <a:solidFill>
              <a:srgbClr val="FFDD00"/>
            </a:solidFill>
            <a:ln>
              <a:solidFill>
                <a:srgbClr val="FFDD00"/>
              </a:solidFill>
            </a:ln>
            <a:effectLst/>
          </c:spPr>
          <c:cat>
            <c:strRef>
              <c:f>Tabelle1!$A$2</c:f>
              <c:strCache>
                <c:ptCount val="1"/>
                <c:pt idx="0">
                  <c:v>Siapro процес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35-4923-810D-3BE8D69DA9EA}"/>
            </c:ext>
          </c:extLst>
        </c:ser>
        <c:overlap val="100"/>
        <c:axId val="107766528"/>
        <c:axId val="107768064"/>
      </c:barChart>
      <c:catAx>
        <c:axId val="107766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07768064"/>
        <c:crosses val="autoZero"/>
        <c:auto val="1"/>
        <c:lblAlgn val="ctr"/>
        <c:lblOffset val="100"/>
      </c:catAx>
      <c:valAx>
        <c:axId val="107768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0776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8DE11-8365-46DC-AD5F-862781309501}" type="datetimeFigureOut">
              <a:rPr lang="en-US" smtClean="0"/>
              <a:pPr/>
              <a:t>4/3/2022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1D961-862F-4E2C-B6C9-52F6C691AE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0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02708-72CA-4660-BF40-19BBED225DDA}" type="datetimeFigureOut">
              <a:rPr lang="de-CH" smtClean="0"/>
              <a:pPr/>
              <a:t>03.04.2022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5ED94-D046-4ED6-919A-B7691CCADCF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81916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5ED94-D046-4ED6-919A-B7691CCADCFE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81168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5ED94-D046-4ED6-919A-B7691CCADCFE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88534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5ED94-D046-4ED6-919A-B7691CCADCFE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1880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819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98613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0911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07" y="229375"/>
            <a:ext cx="9382007" cy="53573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07" y="1302134"/>
            <a:ext cx="11319588" cy="4616547"/>
          </a:xfrm>
        </p:spPr>
        <p:txBody>
          <a:bodyPr/>
          <a:lstStyle>
            <a:lvl1pPr marL="342900" indent="-342900">
              <a:buClr>
                <a:srgbClr val="FFE85D"/>
              </a:buClr>
              <a:buFont typeface="Arial" panose="020B0604020202020204" pitchFamily="34" charset="0"/>
              <a:buChar char="►"/>
              <a:defRPr/>
            </a:lvl1pPr>
            <a:lvl2pPr>
              <a:buClr>
                <a:srgbClr val="FFE85D"/>
              </a:buClr>
              <a:buFont typeface="Arial" panose="020B0604020202020204" pitchFamily="34" charset="0"/>
              <a:buChar char="►"/>
              <a:defRPr/>
            </a:lvl2pPr>
            <a:lvl3pPr marL="1257300" indent="-342900">
              <a:buClr>
                <a:srgbClr val="FFE85D"/>
              </a:buClr>
              <a:buFont typeface="Arial" panose="020B0604020202020204" pitchFamily="34" charset="0"/>
              <a:buChar char="►"/>
              <a:defRPr/>
            </a:lvl3pPr>
            <a:lvl4pPr marL="1828800" indent="-457200">
              <a:buClr>
                <a:srgbClr val="FFE85D"/>
              </a:buClr>
              <a:buFont typeface="Arial" panose="020B0604020202020204" pitchFamily="34" charset="0"/>
              <a:buChar char="►"/>
              <a:defRPr/>
            </a:lvl4pPr>
            <a:lvl5pPr>
              <a:buClr>
                <a:srgbClr val="FFE85D"/>
              </a:buClr>
              <a:buFont typeface="Arial" panose="020B0604020202020204" pitchFamily="34" charset="0"/>
              <a:buChar char="►"/>
              <a:defRPr/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9" name="Rectangle 9___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525" y="6718336"/>
            <a:ext cx="12204000" cy="148717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10" name="Grafik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713" y="6035655"/>
            <a:ext cx="864000" cy="52941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353008" y="699796"/>
            <a:ext cx="11319588" cy="466814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11475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9___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525" y="6718336"/>
            <a:ext cx="12204000" cy="148717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10" name="Grafik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713" y="6035655"/>
            <a:ext cx="864000" cy="5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10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10" name="Rectangle 9___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525" y="6718336"/>
            <a:ext cx="12204000" cy="148717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11" name="Grafik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713" y="6035655"/>
            <a:ext cx="864000" cy="5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72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12" name="Rectangle 9___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525" y="6718336"/>
            <a:ext cx="12204000" cy="148717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13" name="Grafik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713" y="6035655"/>
            <a:ext cx="864000" cy="5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8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8" name="Rectangle 9___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525" y="6718336"/>
            <a:ext cx="12204000" cy="148717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9" name="Grafik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713" y="6035655"/>
            <a:ext cx="864000" cy="5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96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___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525" y="6718336"/>
            <a:ext cx="12204000" cy="148717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8" name="Grafik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713" y="6035655"/>
            <a:ext cx="864000" cy="5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91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373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791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008" y="229375"/>
            <a:ext cx="11319588" cy="53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008" y="1265836"/>
            <a:ext cx="11319588" cy="461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8" name="Date Placeholder 3_"/>
          <p:cNvSpPr txBox="1">
            <a:spLocks/>
          </p:cNvSpPr>
          <p:nvPr userDrawn="1"/>
        </p:nvSpPr>
        <p:spPr>
          <a:xfrm>
            <a:off x="353007" y="6509620"/>
            <a:ext cx="5155695" cy="208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by sia Abrasives Industries AG – All rights reserved  – </a:t>
            </a:r>
            <a:r>
              <a:rPr lang="de-CH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MKP2-PA4 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CH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use only – 12/2017</a:t>
            </a:r>
            <a:endParaRPr lang="de-CH" sz="800" dirty="0" smtClean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___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-11991" y="6718336"/>
            <a:ext cx="12204000" cy="148717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10" name="Grafik 2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713" y="6035655"/>
            <a:ext cx="864000" cy="5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5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5.jpeg"/><Relationship Id="rId2" Type="http://schemas.openxmlformats.org/officeDocument/2006/relationships/tags" Target="../tags/tag16.xml"/><Relationship Id="rId16" Type="http://schemas.openxmlformats.org/officeDocument/2006/relationships/image" Target="../media/image4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3.jpe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2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33.jpe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38.jpeg"/><Relationship Id="rId11" Type="http://schemas.openxmlformats.org/officeDocument/2006/relationships/image" Target="../media/image46.png"/><Relationship Id="rId5" Type="http://schemas.openxmlformats.org/officeDocument/2006/relationships/image" Target="../media/image34.jpeg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02192" y="6589890"/>
            <a:ext cx="7115528" cy="2116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DD00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1015990" fontAlgn="base">
              <a:lnSpc>
                <a:spcPct val="107000"/>
              </a:lnSpc>
            </a:pPr>
            <a:r>
              <a:rPr lang="en-US" sz="778" dirty="0">
                <a:solidFill>
                  <a:srgbClr val="707070"/>
                </a:solidFill>
                <a:latin typeface="Arial" charset="0"/>
              </a:rPr>
              <a:t>Internal  | PT-AC/MKB4 | 08/2016 | © 2016 by sia Abrasives Industries AG. All rights reserved.</a:t>
            </a:r>
            <a:endParaRPr lang="en-GB" sz="778" dirty="0">
              <a:solidFill>
                <a:srgbClr val="707070"/>
              </a:solidFill>
              <a:latin typeface="Arial" charset="0"/>
            </a:endParaRPr>
          </a:p>
        </p:txBody>
      </p:sp>
      <p:pic>
        <p:nvPicPr>
          <p:cNvPr id="8" name="Grafik 7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668" y="6281562"/>
            <a:ext cx="423333" cy="19402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hteck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2192" y="6265334"/>
            <a:ext cx="6350000" cy="2116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DD00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1015990" fontAlgn="base"/>
            <a:endParaRPr lang="en-GB" sz="1333" dirty="0">
              <a:latin typeface="Arial" charset="0"/>
            </a:endParaRPr>
          </a:p>
        </p:txBody>
      </p:sp>
      <p:sp>
        <p:nvSpPr>
          <p:cNvPr id="5" name="Rechteck 4"/>
          <p:cNvSpPr/>
          <p:nvPr>
            <p:custDataLst>
              <p:tags r:id="rId5"/>
            </p:custDataLst>
          </p:nvPr>
        </p:nvSpPr>
        <p:spPr bwMode="auto">
          <a:xfrm>
            <a:off x="12502444" y="6709283"/>
            <a:ext cx="205257" cy="12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DD00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1015990" fontAlgn="base">
              <a:lnSpc>
                <a:spcPct val="107000"/>
              </a:lnSpc>
            </a:pPr>
            <a:endParaRPr lang="en-GB" sz="778" dirty="0">
              <a:latin typeface="Arial" charset="0"/>
            </a:endParaRPr>
          </a:p>
        </p:txBody>
      </p:sp>
      <p:sp>
        <p:nvSpPr>
          <p:cNvPr id="4" name="Textfeld 3" hidden="1"/>
          <p:cNvSpPr txBox="1"/>
          <p:nvPr>
            <p:custDataLst>
              <p:tags r:id="rId6"/>
            </p:custDataLst>
          </p:nvPr>
        </p:nvSpPr>
        <p:spPr>
          <a:xfrm>
            <a:off x="1524000" y="0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>
              <a:spcAft>
                <a:spcPct val="0"/>
              </a:spcAft>
            </a:pPr>
            <a:endParaRPr lang="en-GB" sz="1444" dirty="0"/>
          </a:p>
        </p:txBody>
      </p:sp>
      <p:sp>
        <p:nvSpPr>
          <p:cNvPr id="3" name="Untertitel 2" hidden="1"/>
          <p:cNvSpPr>
            <a:spLocks noGrp="1"/>
          </p:cNvSpPr>
          <p:nvPr>
            <p:ph type="subTitle" idx="4294967295"/>
            <p:custDataLst>
              <p:tags r:id="rId7"/>
            </p:custDataLst>
          </p:nvPr>
        </p:nvSpPr>
        <p:spPr>
          <a:xfrm>
            <a:off x="2116667" y="3556001"/>
            <a:ext cx="11341806" cy="1862667"/>
          </a:xfrm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70556" rIns="0" bIns="0" rtlCol="0" anchor="t">
            <a:noAutofit/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Titel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59080" y="259080"/>
            <a:ext cx="9872980" cy="520446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cap="all" dirty="0" smtClean="0">
                <a:solidFill>
                  <a:srgbClr val="FFFFFF"/>
                </a:solidFill>
              </a:rPr>
              <a:t/>
            </a:r>
            <a:br>
              <a:rPr lang="en-US" sz="8000" cap="all" dirty="0" smtClean="0">
                <a:solidFill>
                  <a:srgbClr val="FFFFFF"/>
                </a:solidFill>
              </a:rPr>
            </a:br>
            <a:r>
              <a:rPr lang="en-US" sz="8000" cap="all" dirty="0" smtClean="0">
                <a:solidFill>
                  <a:srgbClr val="FFFFFF"/>
                </a:solidFill>
              </a:rPr>
              <a:t/>
            </a:r>
            <a:br>
              <a:rPr lang="en-US" sz="8000" cap="all" dirty="0" smtClean="0">
                <a:solidFill>
                  <a:srgbClr val="FFFFFF"/>
                </a:solidFill>
              </a:rPr>
            </a:br>
            <a:r>
              <a:rPr lang="en-US" sz="8000" cap="all" dirty="0" smtClean="0">
                <a:solidFill>
                  <a:srgbClr val="FFFFFF"/>
                </a:solidFill>
              </a:rPr>
              <a:t/>
            </a:r>
            <a:br>
              <a:rPr lang="en-US" sz="8000" cap="all" dirty="0" smtClean="0">
                <a:solidFill>
                  <a:srgbClr val="FFFFFF"/>
                </a:solidFill>
              </a:rPr>
            </a:br>
            <a:endParaRPr lang="en-US" sz="3600" cap="all" dirty="0">
              <a:solidFill>
                <a:srgbClr val="FFFFFF"/>
              </a:solidFill>
            </a:endParaRPr>
          </a:p>
        </p:txBody>
      </p:sp>
      <p:sp>
        <p:nvSpPr>
          <p:cNvPr id="14" name="Rectangle 9_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06524" y="5662083"/>
            <a:ext cx="10785475" cy="1200000"/>
          </a:xfrm>
          <a:prstGeom prst="rect">
            <a:avLst/>
          </a:prstGeom>
          <a:solidFill>
            <a:srgbClr val="FFD7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sp>
        <p:nvSpPr>
          <p:cNvPr id="25" name="Rectangle 9__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-10646" y="5662407"/>
            <a:ext cx="1600000" cy="120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1500" dirty="0">
              <a:cs typeface="Arial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97" y="5906955"/>
            <a:ext cx="1160000" cy="71078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14098" y="5811942"/>
            <a:ext cx="971765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SiaPro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авторепаратурния сектор – за теб -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PRO.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r Verbinder 22"/>
          <p:cNvCxnSpPr/>
          <p:nvPr/>
        </p:nvCxnSpPr>
        <p:spPr>
          <a:xfrm>
            <a:off x="11946" y="5657320"/>
            <a:ext cx="121990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10645" y="2761"/>
            <a:ext cx="9342112" cy="56085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87596" y="0"/>
            <a:ext cx="2804404" cy="5611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341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endParaRPr lang="de-CH" dirty="0"/>
          </a:p>
        </p:txBody>
      </p:sp>
      <p:sp>
        <p:nvSpPr>
          <p:cNvPr id="20" name="Untertitel 19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bg-BG" sz="2400" dirty="0" smtClean="0"/>
              <a:t>Продуктивност, сигурност, печалба</a:t>
            </a:r>
            <a:endParaRPr lang="de-CH" sz="2400" dirty="0"/>
          </a:p>
        </p:txBody>
      </p:sp>
      <p:sp>
        <p:nvSpPr>
          <p:cNvPr id="13" name="Textfeld 14_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0843" y="1585513"/>
            <a:ext cx="3375246" cy="27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00" tIns="43150" rIns="86300" bIns="4315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9pPr>
          </a:lstStyle>
          <a:p>
            <a:pPr eaLnBrk="1" hangingPunct="1"/>
            <a:r>
              <a:rPr lang="bg-BG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Продуктивност</a:t>
            </a:r>
            <a:endParaRPr lang="en-GB" alt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de-D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bg-BG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спестяване на времето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Работете по-бързо по време на процеса с подобреното качество на зърненостите.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5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06847" y="4728071"/>
            <a:ext cx="3512365" cy="209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00" tIns="43150" rIns="86300" bIns="4315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9pPr>
          </a:lstStyle>
          <a:p>
            <a:pPr eaLnBrk="1" hangingPunct="1"/>
            <a:r>
              <a:rPr lang="bg-BG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Печалба</a:t>
            </a:r>
            <a:endParaRPr lang="en-GB" alt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de-D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bg-BG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по-малко артикули за закупуване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4__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8465" y="2136778"/>
            <a:ext cx="3127876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00" tIns="43150" rIns="86300" bIns="4315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panose="020B0604020202020204" pitchFamily="34" charset="0"/>
              </a:defRPr>
            </a:lvl9pPr>
          </a:lstStyle>
          <a:p>
            <a:pPr eaLnBrk="1" hangingPunct="1"/>
            <a:r>
              <a:rPr lang="bg-BG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Сигурност</a:t>
            </a:r>
            <a:endParaRPr lang="en-GB" alt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de-D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bg-BG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сигурен резултат </a:t>
            </a:r>
            <a:endParaRPr lang="en-GB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Перфектни резултати чрез подобрена и лесна за работа последователност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33405" y="2876549"/>
            <a:ext cx="4726185" cy="1317879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3093392" y="3729789"/>
            <a:ext cx="3425819" cy="1375113"/>
            <a:chOff x="3093393" y="3883321"/>
            <a:chExt cx="3121302" cy="1221581"/>
          </a:xfrm>
        </p:grpSpPr>
        <p:sp>
          <p:nvSpPr>
            <p:cNvPr id="17" name="Ellipse 26__"/>
            <p:cNvSpPr/>
            <p:nvPr>
              <p:custDataLst>
                <p:tags r:id="rId8"/>
              </p:custDataLst>
            </p:nvPr>
          </p:nvSpPr>
          <p:spPr bwMode="auto">
            <a:xfrm rot="16200000">
              <a:off x="5961600" y="3883154"/>
              <a:ext cx="252928" cy="253262"/>
            </a:xfrm>
            <a:prstGeom prst="ellipse">
              <a:avLst/>
            </a:prstGeom>
            <a:solidFill>
              <a:srgbClr val="FFDD00"/>
            </a:solidFill>
            <a:ln w="9525" cap="flat" cmpd="sng" algn="ctr">
              <a:noFill/>
              <a:prstDash val="soli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Elbow Connector 35__"/>
            <p:cNvCxnSpPr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3093393" y="4136249"/>
              <a:ext cx="2994671" cy="968653"/>
            </a:xfrm>
            <a:prstGeom prst="bentConnector2">
              <a:avLst/>
            </a:prstGeom>
            <a:ln w="19050">
              <a:solidFill>
                <a:srgbClr val="FFDD00"/>
              </a:solidFill>
              <a:headEnd type="none" w="med" len="med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" name="Gruppieren 3"/>
          <p:cNvGrpSpPr/>
          <p:nvPr/>
        </p:nvGrpSpPr>
        <p:grpSpPr>
          <a:xfrm>
            <a:off x="460698" y="1962151"/>
            <a:ext cx="6058513" cy="1231952"/>
            <a:chOff x="460698" y="1962150"/>
            <a:chExt cx="5740981" cy="1182995"/>
          </a:xfrm>
        </p:grpSpPr>
        <p:cxnSp>
          <p:nvCxnSpPr>
            <p:cNvPr id="16" name="Elbow Connector 35"/>
            <p:cNvCxnSpPr/>
            <p:nvPr>
              <p:custDataLst>
                <p:tags r:id="rId6"/>
              </p:custDataLst>
            </p:nvPr>
          </p:nvCxnSpPr>
          <p:spPr bwMode="auto">
            <a:xfrm>
              <a:off x="460698" y="1962150"/>
              <a:ext cx="5652000" cy="1044000"/>
            </a:xfrm>
            <a:prstGeom prst="bentConnector3">
              <a:avLst>
                <a:gd name="adj1" fmla="val 99552"/>
              </a:avLst>
            </a:prstGeom>
            <a:ln w="19050">
              <a:solidFill>
                <a:srgbClr val="FFDD00"/>
              </a:solidFill>
              <a:headEnd type="none" w="med" len="med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Ellipse 26"/>
            <p:cNvSpPr/>
            <p:nvPr>
              <p:custDataLst>
                <p:tags r:id="rId7"/>
              </p:custDataLst>
            </p:nvPr>
          </p:nvSpPr>
          <p:spPr bwMode="auto">
            <a:xfrm rot="16200000">
              <a:off x="5961600" y="2905065"/>
              <a:ext cx="240048" cy="240111"/>
            </a:xfrm>
            <a:prstGeom prst="ellipse">
              <a:avLst/>
            </a:prstGeom>
            <a:solidFill>
              <a:srgbClr val="FFDD00"/>
            </a:solidFill>
            <a:ln w="9525" cap="flat" cmpd="sng" algn="ctr">
              <a:solidFill>
                <a:srgbClr val="FFD71F"/>
              </a:solidFill>
              <a:prstDash val="soli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6241240" y="2478505"/>
            <a:ext cx="5653033" cy="1125308"/>
            <a:chOff x="5961568" y="2553697"/>
            <a:chExt cx="5932705" cy="1084168"/>
          </a:xfrm>
        </p:grpSpPr>
        <p:sp>
          <p:nvSpPr>
            <p:cNvPr id="21" name="Ellipse 26_"/>
            <p:cNvSpPr/>
            <p:nvPr>
              <p:custDataLst>
                <p:tags r:id="rId4"/>
              </p:custDataLst>
            </p:nvPr>
          </p:nvSpPr>
          <p:spPr bwMode="auto">
            <a:xfrm rot="16200000">
              <a:off x="5961600" y="3397785"/>
              <a:ext cx="240048" cy="240111"/>
            </a:xfrm>
            <a:prstGeom prst="ellipse">
              <a:avLst/>
            </a:prstGeom>
            <a:solidFill>
              <a:srgbClr val="FFDD00"/>
            </a:solidFill>
            <a:ln w="9525" cap="flat" cmpd="sng" algn="ctr">
              <a:solidFill>
                <a:srgbClr val="FFD71F"/>
              </a:solidFill>
              <a:prstDash val="soli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Elbow Connector 35_"/>
            <p:cNvCxnSpPr/>
            <p:nvPr>
              <p:custDataLst>
                <p:tags r:id="rId5"/>
              </p:custDataLst>
            </p:nvPr>
          </p:nvCxnSpPr>
          <p:spPr bwMode="auto">
            <a:xfrm rot="10800000" flipV="1">
              <a:off x="6134273" y="2553697"/>
              <a:ext cx="5760000" cy="972000"/>
            </a:xfrm>
            <a:prstGeom prst="bentConnector3">
              <a:avLst>
                <a:gd name="adj1" fmla="val 55054"/>
              </a:avLst>
            </a:prstGeom>
            <a:ln w="19050">
              <a:solidFill>
                <a:srgbClr val="FFDD00"/>
              </a:solidFill>
              <a:headEnd type="none" w="med" len="med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652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10094637" y="1376855"/>
            <a:ext cx="1873543" cy="4982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bg-BG" sz="2400" dirty="0" smtClean="0"/>
              <a:t>Печалба</a:t>
            </a:r>
            <a:r>
              <a:rPr lang="de-CH" sz="2400" dirty="0" smtClean="0"/>
              <a:t>. </a:t>
            </a:r>
            <a:r>
              <a:rPr lang="en-GB" sz="2400" dirty="0"/>
              <a:t>70% </a:t>
            </a:r>
            <a:r>
              <a:rPr lang="bg-BG" sz="2400" dirty="0" smtClean="0"/>
              <a:t>по-малко артикула за закупуване</a:t>
            </a:r>
            <a:endParaRPr lang="en-GB" sz="2400" dirty="0"/>
          </a:p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324" y="1647981"/>
            <a:ext cx="1024506" cy="124236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480" y="1658494"/>
            <a:ext cx="1328274" cy="14987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2" y="1637031"/>
            <a:ext cx="1833805" cy="23418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557" y="1606858"/>
            <a:ext cx="1918092" cy="23719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4689" y="1685655"/>
            <a:ext cx="957702" cy="9424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7583" y="1607536"/>
            <a:ext cx="1047054" cy="104705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0224" y="1692766"/>
            <a:ext cx="900980" cy="90497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45" y="1692766"/>
            <a:ext cx="900980" cy="9049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066" y="1647981"/>
            <a:ext cx="919681" cy="93032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2391" y="1663563"/>
            <a:ext cx="919681" cy="930328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58417" y="3989360"/>
            <a:ext cx="40373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530832" y="3989360"/>
            <a:ext cx="40373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352962" y="3989360"/>
            <a:ext cx="40373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686015" y="3989359"/>
            <a:ext cx="40373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577425" y="3989359"/>
            <a:ext cx="40373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569198" y="3989359"/>
            <a:ext cx="403735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57901" y="1235531"/>
            <a:ext cx="26170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Стандартен процес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657338" y="1235531"/>
            <a:ext cx="26170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Siapro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657339" y="3201458"/>
            <a:ext cx="5294734" cy="39307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bg-BG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артикула</a:t>
            </a:r>
            <a:endParaRPr lang="de-CH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4348800" y="1376856"/>
            <a:ext cx="1873543" cy="4982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5" name="Rechteck 34"/>
          <p:cNvSpPr/>
          <p:nvPr/>
        </p:nvSpPr>
        <p:spPr>
          <a:xfrm>
            <a:off x="4348077" y="1378800"/>
            <a:ext cx="1872000" cy="246453"/>
          </a:xfrm>
          <a:prstGeom prst="rect">
            <a:avLst/>
          </a:prstGeom>
          <a:solidFill>
            <a:srgbClr val="FFD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избор</a:t>
            </a:r>
            <a:endParaRPr lang="de-CH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52800" y="3201458"/>
            <a:ext cx="5851947" cy="393077"/>
          </a:xfrm>
          <a:prstGeom prst="rect">
            <a:avLst/>
          </a:prstGeom>
          <a:solidFill>
            <a:srgbClr val="FFD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~28 </a:t>
            </a:r>
            <a:r>
              <a:rPr lang="bg-BG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артикула</a:t>
            </a:r>
            <a:endParaRPr lang="de-CH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0093914" y="1378799"/>
            <a:ext cx="1872000" cy="24645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избор</a:t>
            </a:r>
            <a:endParaRPr lang="de-CH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399399" y="3988800"/>
            <a:ext cx="40373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9355549" y="3988800"/>
            <a:ext cx="40373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0320535" y="3988800"/>
            <a:ext cx="40373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1333328" y="3984285"/>
            <a:ext cx="403735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821155" y="3049535"/>
            <a:ext cx="1127793" cy="863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CH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de-CH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По-малко артикула за закупуване</a:t>
            </a:r>
            <a:endParaRPr lang="de-CH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bg-BG" sz="2400" smtClean="0"/>
              <a:t>Сигурност</a:t>
            </a:r>
            <a:r>
              <a:rPr lang="de-CH" sz="2400" smtClean="0"/>
              <a:t>. </a:t>
            </a:r>
            <a:r>
              <a:rPr lang="en-GB" sz="2400" dirty="0" smtClean="0"/>
              <a:t>100% </a:t>
            </a:r>
            <a:r>
              <a:rPr lang="bg-BG" sz="2400" dirty="0" smtClean="0"/>
              <a:t>сигурен резултат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7440018" y="3550437"/>
            <a:ext cx="3733200" cy="4896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 200, 300, 400 (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опционално - </a:t>
            </a:r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/ 1000): </a:t>
            </a:r>
          </a:p>
          <a:p>
            <a:pPr marL="179388" indent="-179388">
              <a:buFont typeface="Arial" panose="020B0604020202020204" pitchFamily="34" charset="0"/>
              <a:buChar char="►"/>
            </a:pP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бояджии преминават същия процес</a:t>
            </a:r>
            <a:endParaRPr lang="de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431226" y="2063022"/>
            <a:ext cx="3733200" cy="4896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Оптимална последователност за перфектен резултат, проверен от професионалисти</a:t>
            </a:r>
            <a:endParaRPr lang="de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431225" y="2729605"/>
            <a:ext cx="3761383" cy="7785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Лесна за разбиране последователност на зърнеността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431226" y="1752144"/>
            <a:ext cx="3733200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Подобрена последователност 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Diagramm 3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1204501150"/>
              </p:ext>
            </p:extLst>
          </p:nvPr>
        </p:nvGraphicFramePr>
        <p:xfrm>
          <a:off x="3795835" y="3007276"/>
          <a:ext cx="2981434" cy="207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hteck 23"/>
          <p:cNvSpPr/>
          <p:nvPr/>
        </p:nvSpPr>
        <p:spPr>
          <a:xfrm>
            <a:off x="644389" y="2133806"/>
            <a:ext cx="6132880" cy="59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CH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algn="ctr"/>
            <a:r>
              <a:rPr lang="bg-BG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Сигурен резултат</a:t>
            </a:r>
            <a:endParaRPr lang="de-CH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45076" y="1421155"/>
            <a:ext cx="261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Защо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04849" y="4839880"/>
            <a:ext cx="3733200" cy="4896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По-малко грешки при прилагането и по-нисък процент на върнатите автомобили.</a:t>
            </a:r>
            <a:endParaRPr lang="de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404849" y="4511418"/>
            <a:ext cx="3733200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Икономия на разходите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415414" y="4154052"/>
            <a:ext cx="261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Предимства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95835" y="2724330"/>
            <a:ext cx="250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 на процеса</a:t>
            </a:r>
            <a:endParaRPr lang="de-CH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389" y="2982656"/>
            <a:ext cx="2939487" cy="19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bg-BG" sz="2400" dirty="0" smtClean="0"/>
              <a:t>Печалба</a:t>
            </a:r>
            <a:r>
              <a:rPr lang="de-CH" sz="2400" dirty="0" smtClean="0"/>
              <a:t>. </a:t>
            </a:r>
            <a:r>
              <a:rPr lang="en-GB" sz="2400" dirty="0" smtClean="0"/>
              <a:t>70% </a:t>
            </a:r>
            <a:r>
              <a:rPr lang="bg-BG" sz="2400" dirty="0" smtClean="0"/>
              <a:t>по-малко артикул</a:t>
            </a:r>
            <a:r>
              <a:rPr lang="en-US" sz="2400" dirty="0" smtClean="0"/>
              <a:t>a</a:t>
            </a:r>
            <a:r>
              <a:rPr lang="bg-BG" sz="2400" dirty="0" smtClean="0"/>
              <a:t> за закупуване</a:t>
            </a:r>
            <a:endParaRPr lang="en-GB" sz="2400" dirty="0" smtClean="0"/>
          </a:p>
          <a:p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6947752" y="3859012"/>
            <a:ext cx="3733200" cy="490995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Поръчване на само 9 артикула</a:t>
            </a:r>
            <a:endParaRPr lang="de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947752" y="2924870"/>
            <a:ext cx="3733200" cy="490995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По-малко вложение, нисък риск от излизане от употреба, по-малко място за съхранение.</a:t>
            </a:r>
            <a:endParaRPr lang="de-CH" sz="11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947752" y="3548134"/>
            <a:ext cx="3733200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По-малко поръчки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47752" y="2613992"/>
            <a:ext cx="3733200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 обрат в запасите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861432" y="2271606"/>
            <a:ext cx="261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Предимства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6948000" y="1711379"/>
            <a:ext cx="4016008" cy="490995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Изминете целия процес на шлайфане само с 9 артикула</a:t>
            </a:r>
            <a:endParaRPr lang="de-CH" sz="11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6948000" y="1400501"/>
            <a:ext cx="3733200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Изискват само 9 артикула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861600" y="1058115"/>
            <a:ext cx="261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Защо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028" y="1235531"/>
            <a:ext cx="5653109" cy="48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8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afik 10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295" y="1764990"/>
            <a:ext cx="802823" cy="99280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3008" y="229375"/>
            <a:ext cx="10882551" cy="535735"/>
          </a:xfrm>
        </p:spPr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r>
              <a:rPr lang="bg-BG" dirty="0" smtClean="0"/>
              <a:t> - аутомотиви</a:t>
            </a:r>
            <a:endParaRPr lang="de-CH" dirty="0"/>
          </a:p>
        </p:txBody>
      </p:sp>
      <p:sp>
        <p:nvSpPr>
          <p:cNvPr id="6" name="Untertitel 3"/>
          <p:cNvSpPr>
            <a:spLocks noGrp="1"/>
          </p:cNvSpPr>
          <p:nvPr>
            <p:ph type="subTitle" idx="10"/>
          </p:nvPr>
        </p:nvSpPr>
        <p:spPr>
          <a:xfrm>
            <a:off x="353008" y="649968"/>
            <a:ext cx="11319588" cy="466814"/>
          </a:xfrm>
        </p:spPr>
        <p:txBody>
          <a:bodyPr/>
          <a:lstStyle/>
          <a:p>
            <a:r>
              <a:rPr lang="bg-BG" dirty="0" smtClean="0"/>
              <a:t>Процеса на шлайфане </a:t>
            </a:r>
            <a:r>
              <a:rPr lang="bg-BG" b="1" i="1" u="sng" dirty="0" smtClean="0"/>
              <a:t>преди</a:t>
            </a:r>
            <a:r>
              <a:rPr lang="en-US" i="1" u="sng" dirty="0" smtClean="0"/>
              <a:t> </a:t>
            </a:r>
            <a:r>
              <a:rPr lang="bg-BG" b="1" i="1" u="sng" dirty="0" smtClean="0"/>
              <a:t>прилагането</a:t>
            </a:r>
            <a:r>
              <a:rPr lang="bg-BG" i="1" u="sng" dirty="0" smtClean="0"/>
              <a:t> </a:t>
            </a:r>
            <a:r>
              <a:rPr lang="bg-BG" dirty="0" smtClean="0"/>
              <a:t>на Праймер филер</a:t>
            </a:r>
            <a:endParaRPr lang="en-US" dirty="0"/>
          </a:p>
          <a:p>
            <a:endParaRPr lang="de-CH" dirty="0" smtClean="0"/>
          </a:p>
        </p:txBody>
      </p:sp>
      <p:sp>
        <p:nvSpPr>
          <p:cNvPr id="63" name="Rechteck 62"/>
          <p:cNvSpPr/>
          <p:nvPr/>
        </p:nvSpPr>
        <p:spPr>
          <a:xfrm>
            <a:off x="3792010" y="1687087"/>
            <a:ext cx="2534573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4" name="Rechteck 63"/>
          <p:cNvSpPr/>
          <p:nvPr/>
        </p:nvSpPr>
        <p:spPr>
          <a:xfrm>
            <a:off x="3790800" y="1236925"/>
            <a:ext cx="432000" cy="43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de-CH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ichtungspfeil 64"/>
          <p:cNvSpPr/>
          <p:nvPr/>
        </p:nvSpPr>
        <p:spPr>
          <a:xfrm>
            <a:off x="4248632" y="1237303"/>
            <a:ext cx="2071854" cy="432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800081" y="1707007"/>
            <a:ext cx="252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siapro 100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Discs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441375" y="1237303"/>
            <a:ext cx="3062238" cy="43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ichtungspfeil 67"/>
          <p:cNvSpPr/>
          <p:nvPr/>
        </p:nvSpPr>
        <p:spPr>
          <a:xfrm>
            <a:off x="462149" y="4506817"/>
            <a:ext cx="3146684" cy="484632"/>
          </a:xfrm>
          <a:prstGeom prst="homePlate">
            <a:avLst>
              <a:gd name="adj" fmla="val 755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802615" y="4552274"/>
            <a:ext cx="23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Системно решение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60714" y="1265416"/>
            <a:ext cx="20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Авторепаратура</a:t>
            </a:r>
            <a:endParaRPr lang="de-CH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4"/>
          <p:cNvSpPr/>
          <p:nvPr>
            <p:custDataLst>
              <p:tags r:id="rId1"/>
            </p:custDataLst>
          </p:nvPr>
        </p:nvSpPr>
        <p:spPr bwMode="auto">
          <a:xfrm rot="5400000">
            <a:off x="5633175" y="2679949"/>
            <a:ext cx="432000" cy="4095283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3930495" y="4540082"/>
            <a:ext cx="361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Завършено със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абразиви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23" y="4588711"/>
            <a:ext cx="241077" cy="296459"/>
          </a:xfrm>
          <a:prstGeom prst="rect">
            <a:avLst/>
          </a:prstGeom>
        </p:spPr>
      </p:pic>
      <p:sp>
        <p:nvSpPr>
          <p:cNvPr id="74" name="Rechteck 73"/>
          <p:cNvSpPr/>
          <p:nvPr/>
        </p:nvSpPr>
        <p:spPr>
          <a:xfrm>
            <a:off x="6419386" y="1688400"/>
            <a:ext cx="2534573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5" name="Rechteck 74"/>
          <p:cNvSpPr/>
          <p:nvPr/>
        </p:nvSpPr>
        <p:spPr>
          <a:xfrm>
            <a:off x="6419385" y="1243021"/>
            <a:ext cx="432000" cy="43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de-CH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ichtungspfeil 75"/>
          <p:cNvSpPr/>
          <p:nvPr/>
        </p:nvSpPr>
        <p:spPr>
          <a:xfrm>
            <a:off x="6876008" y="1243399"/>
            <a:ext cx="2071855" cy="432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6427457" y="1713103"/>
            <a:ext cx="272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siapro 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Discs and Strips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9046761" y="1687087"/>
            <a:ext cx="2534400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9" name="Rechteck 78"/>
          <p:cNvSpPr/>
          <p:nvPr/>
        </p:nvSpPr>
        <p:spPr>
          <a:xfrm>
            <a:off x="9046761" y="1236925"/>
            <a:ext cx="432000" cy="43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80" name="Richtungspfeil 79"/>
          <p:cNvSpPr/>
          <p:nvPr/>
        </p:nvSpPr>
        <p:spPr>
          <a:xfrm>
            <a:off x="9503385" y="1237303"/>
            <a:ext cx="2073600" cy="432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475554" y="1303516"/>
            <a:ext cx="2333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Финиш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9054833" y="1707007"/>
            <a:ext cx="2789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siapro 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Discs and Strips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3806527" y="3323548"/>
            <a:ext cx="7770458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3" name="Textfeld 92"/>
          <p:cNvSpPr txBox="1"/>
          <p:nvPr/>
        </p:nvSpPr>
        <p:spPr>
          <a:xfrm>
            <a:off x="3814599" y="3343468"/>
            <a:ext cx="27957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7972 siasponge soft | 7983 flex</a:t>
            </a: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Pad fine</a:t>
            </a: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201794" y="1303200"/>
            <a:ext cx="217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Шлайфане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838135" y="1303200"/>
            <a:ext cx="2091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Изравняване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Grafik 1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636" y="3620981"/>
            <a:ext cx="918354" cy="769344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648" y="3609522"/>
            <a:ext cx="837004" cy="738837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471" y="1810800"/>
            <a:ext cx="899774" cy="899774"/>
          </a:xfrm>
          <a:prstGeom prst="rect">
            <a:avLst/>
          </a:prstGeom>
        </p:spPr>
      </p:pic>
      <p:pic>
        <p:nvPicPr>
          <p:cNvPr id="100" name="Grafik 9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1881" y="1810800"/>
            <a:ext cx="899774" cy="899774"/>
          </a:xfrm>
          <a:prstGeom prst="rect">
            <a:avLst/>
          </a:prstGeom>
        </p:spPr>
      </p:pic>
      <p:pic>
        <p:nvPicPr>
          <p:cNvPr id="102" name="Grafik 10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5771" y="1810800"/>
            <a:ext cx="870723" cy="870723"/>
          </a:xfrm>
          <a:prstGeom prst="rect">
            <a:avLst/>
          </a:prstGeom>
        </p:spPr>
      </p:pic>
      <p:pic>
        <p:nvPicPr>
          <p:cNvPr id="103" name="Grafik 10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3154" y="1764000"/>
            <a:ext cx="802823" cy="9928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800080" y="2852561"/>
            <a:ext cx="7776905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3778462" y="2909757"/>
            <a:ext cx="555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Аксесоари за шлайфане на ръбове и форми</a:t>
            </a:r>
            <a:endParaRPr lang="de-CH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374" y="1683772"/>
            <a:ext cx="3109857" cy="20572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76558" y="4937906"/>
            <a:ext cx="1978484" cy="13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1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fik 6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7531" y="3679200"/>
            <a:ext cx="811634" cy="72360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172" y="3679200"/>
            <a:ext cx="867402" cy="7236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3008" y="229375"/>
            <a:ext cx="10672344" cy="535735"/>
          </a:xfrm>
        </p:spPr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r>
              <a:rPr lang="bg-BG" dirty="0" smtClean="0"/>
              <a:t> - аутомотиви</a:t>
            </a:r>
            <a:endParaRPr lang="de-CH" dirty="0"/>
          </a:p>
        </p:txBody>
      </p:sp>
      <p:sp>
        <p:nvSpPr>
          <p:cNvPr id="6" name="Untertitel 3"/>
          <p:cNvSpPr>
            <a:spLocks noGrp="1"/>
          </p:cNvSpPr>
          <p:nvPr>
            <p:ph type="subTitle" idx="10"/>
          </p:nvPr>
        </p:nvSpPr>
        <p:spPr>
          <a:xfrm>
            <a:off x="353008" y="649968"/>
            <a:ext cx="11319588" cy="466814"/>
          </a:xfrm>
        </p:spPr>
        <p:txBody>
          <a:bodyPr/>
          <a:lstStyle/>
          <a:p>
            <a:r>
              <a:rPr lang="bg-BG" dirty="0" smtClean="0"/>
              <a:t>Процеса на шлайфане </a:t>
            </a:r>
            <a:r>
              <a:rPr lang="bg-BG" b="1" i="1" u="sng" dirty="0" smtClean="0"/>
              <a:t>след прилагането</a:t>
            </a:r>
            <a:r>
              <a:rPr lang="bg-BG" u="sng" dirty="0" smtClean="0"/>
              <a:t> </a:t>
            </a:r>
            <a:r>
              <a:rPr lang="bg-BG" dirty="0" smtClean="0"/>
              <a:t>на Праймер филер</a:t>
            </a:r>
            <a:endParaRPr lang="en-US" dirty="0"/>
          </a:p>
          <a:p>
            <a:endParaRPr lang="de-CH" dirty="0" smtClean="0"/>
          </a:p>
        </p:txBody>
      </p:sp>
      <p:sp>
        <p:nvSpPr>
          <p:cNvPr id="63" name="Rechteck 62"/>
          <p:cNvSpPr/>
          <p:nvPr/>
        </p:nvSpPr>
        <p:spPr>
          <a:xfrm>
            <a:off x="3792010" y="1687087"/>
            <a:ext cx="2534573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4" name="Rechteck 63"/>
          <p:cNvSpPr/>
          <p:nvPr/>
        </p:nvSpPr>
        <p:spPr>
          <a:xfrm>
            <a:off x="3790800" y="1236925"/>
            <a:ext cx="432000" cy="43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de-CH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ichtungspfeil 64"/>
          <p:cNvSpPr/>
          <p:nvPr/>
        </p:nvSpPr>
        <p:spPr>
          <a:xfrm>
            <a:off x="4248632" y="1237303"/>
            <a:ext cx="2071854" cy="432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800081" y="1707007"/>
            <a:ext cx="252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siapro 300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Discs and Strips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441375" y="1237303"/>
            <a:ext cx="3062238" cy="43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ichtungspfeil 67"/>
          <p:cNvSpPr/>
          <p:nvPr/>
        </p:nvSpPr>
        <p:spPr>
          <a:xfrm>
            <a:off x="462149" y="4506817"/>
            <a:ext cx="3146684" cy="484632"/>
          </a:xfrm>
          <a:prstGeom prst="homePlate">
            <a:avLst>
              <a:gd name="adj" fmla="val 755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802615" y="4552274"/>
            <a:ext cx="23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Системно решение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60714" y="1265416"/>
            <a:ext cx="20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Авторепаратура</a:t>
            </a:r>
            <a:endParaRPr lang="de-CH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4"/>
          <p:cNvSpPr/>
          <p:nvPr>
            <p:custDataLst>
              <p:tags r:id="rId1"/>
            </p:custDataLst>
          </p:nvPr>
        </p:nvSpPr>
        <p:spPr bwMode="auto">
          <a:xfrm rot="5400000">
            <a:off x="5633175" y="2679949"/>
            <a:ext cx="432000" cy="4095283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3930495" y="4540082"/>
            <a:ext cx="361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Завършено със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абразиви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23" y="4588711"/>
            <a:ext cx="241077" cy="296459"/>
          </a:xfrm>
          <a:prstGeom prst="rect">
            <a:avLst/>
          </a:prstGeom>
        </p:spPr>
      </p:pic>
      <p:sp>
        <p:nvSpPr>
          <p:cNvPr id="74" name="Rechteck 73"/>
          <p:cNvSpPr/>
          <p:nvPr/>
        </p:nvSpPr>
        <p:spPr>
          <a:xfrm>
            <a:off x="6419386" y="1688400"/>
            <a:ext cx="2534573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5" name="Rechteck 74"/>
          <p:cNvSpPr/>
          <p:nvPr/>
        </p:nvSpPr>
        <p:spPr>
          <a:xfrm>
            <a:off x="6419385" y="1243021"/>
            <a:ext cx="432000" cy="43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de-CH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ichtungspfeil 75"/>
          <p:cNvSpPr/>
          <p:nvPr/>
        </p:nvSpPr>
        <p:spPr>
          <a:xfrm>
            <a:off x="6876008" y="1243399"/>
            <a:ext cx="2071855" cy="432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6427457" y="1713103"/>
            <a:ext cx="272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siapro 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Discs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3806527" y="3323548"/>
            <a:ext cx="2534400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9" name="Textfeld 58"/>
          <p:cNvSpPr txBox="1"/>
          <p:nvPr/>
        </p:nvSpPr>
        <p:spPr>
          <a:xfrm>
            <a:off x="4170264" y="1239716"/>
            <a:ext cx="217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Изравняване.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838135" y="1303200"/>
            <a:ext cx="2091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Финиш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800080" y="2852561"/>
            <a:ext cx="7776905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3778462" y="2909757"/>
            <a:ext cx="555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Аксесоари за шлайфане на ръбове и форми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598" y="1810800"/>
            <a:ext cx="870723" cy="870723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981" y="1764000"/>
            <a:ext cx="802823" cy="992804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440" y="1810800"/>
            <a:ext cx="870723" cy="870723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431" y="3679200"/>
            <a:ext cx="865686" cy="722169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3747384" y="3319405"/>
            <a:ext cx="27287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7972 siasponge 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 pad superfine 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7983 flex pad superfine</a:t>
            </a:r>
            <a:b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9" y="3679200"/>
            <a:ext cx="829689" cy="723600"/>
          </a:xfrm>
          <a:prstGeom prst="rect">
            <a:avLst/>
          </a:prstGeom>
        </p:spPr>
      </p:pic>
      <p:sp>
        <p:nvSpPr>
          <p:cNvPr id="48" name="Rechteck 47"/>
          <p:cNvSpPr/>
          <p:nvPr/>
        </p:nvSpPr>
        <p:spPr>
          <a:xfrm>
            <a:off x="6411238" y="3322800"/>
            <a:ext cx="2534400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671" y="3679200"/>
            <a:ext cx="866486" cy="723600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154" y="3679200"/>
            <a:ext cx="811634" cy="723600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6352095" y="3319200"/>
            <a:ext cx="27287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7972 siasponge soft pad ultrafine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7983 flex pad ultrafine</a:t>
            </a:r>
          </a:p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9039238" y="3322800"/>
            <a:ext cx="2534400" cy="10894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8" name="Textfeld 57"/>
          <p:cNvSpPr txBox="1"/>
          <p:nvPr/>
        </p:nvSpPr>
        <p:spPr>
          <a:xfrm>
            <a:off x="8980095" y="3319200"/>
            <a:ext cx="27287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7972 siasponge soft pad microfine</a:t>
            </a: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7983 flex pad ultrafine</a:t>
            </a:r>
          </a:p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3253" y="1675055"/>
            <a:ext cx="3192143" cy="1903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457" y="4956292"/>
            <a:ext cx="2325983" cy="15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Untertitel 19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bg-BG" dirty="0" smtClean="0"/>
              <a:t>Пълната гама на продуктите </a:t>
            </a:r>
            <a:r>
              <a:rPr lang="en-US" dirty="0" err="1" smtClean="0"/>
              <a:t>SiaPro</a:t>
            </a:r>
            <a:endParaRPr lang="de-CH" dirty="0"/>
          </a:p>
          <a:p>
            <a:endParaRPr lang="de-CH" dirty="0"/>
          </a:p>
        </p:txBody>
      </p:sp>
      <p:graphicFrame>
        <p:nvGraphicFramePr>
          <p:cNvPr id="10" name="Table 1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2598818297"/>
              </p:ext>
            </p:extLst>
          </p:nvPr>
        </p:nvGraphicFramePr>
        <p:xfrm>
          <a:off x="646515" y="1629015"/>
          <a:ext cx="7922631" cy="30052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1768">
                  <a:extLst>
                    <a:ext uri="{9D8B030D-6E8A-4147-A177-3AD203B41FA5}">
                      <a16:colId xmlns:a16="http://schemas.microsoft.com/office/drawing/2014/main" xmlns="" val="80380743"/>
                    </a:ext>
                  </a:extLst>
                </a:gridCol>
                <a:gridCol w="836284">
                  <a:extLst>
                    <a:ext uri="{9D8B030D-6E8A-4147-A177-3AD203B41FA5}">
                      <a16:colId xmlns:a16="http://schemas.microsoft.com/office/drawing/2014/main" xmlns="" val="1328875645"/>
                    </a:ext>
                  </a:extLst>
                </a:gridCol>
                <a:gridCol w="266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2655"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D7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Серия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D7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D7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D7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Зърненост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D7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Бр. В кутия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D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</a:t>
                      </a:r>
                      <a:r>
                        <a:rPr lang="en-GB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 Performance 57 hole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150mm/6”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</a:t>
                      </a:r>
                      <a:r>
                        <a:rPr lang="en-GB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 Performance 81 hole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150mm/6”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</a:t>
                      </a:r>
                      <a:r>
                        <a:rPr lang="en-GB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 Performance 81 hole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150mm/6”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</a:t>
                      </a:r>
                      <a:r>
                        <a:rPr lang="en-GB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 Performance 81 hole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150mm/6”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  <a:endParaRPr lang="en-US" sz="13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 15 hole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150mm/6”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  <a:endParaRPr kumimoji="0" lang="en-US" sz="13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150mm/6”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  <a:endParaRPr lang="en-US" sz="13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5977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66 hole perforated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70x400mm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1866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66 hole perforated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70x400mm</a:t>
                      </a: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1242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siapro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66 hole perforated 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70x400mm</a:t>
                      </a: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en-US" sz="13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0" marR="101600" marT="50800" marB="508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637743"/>
                  </a:ext>
                </a:extLst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839" y="5259124"/>
            <a:ext cx="124789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91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Untertitel 19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bg-BG" dirty="0" smtClean="0"/>
              <a:t>От какво се нуждае професионалистът</a:t>
            </a:r>
            <a:r>
              <a:rPr lang="en-GB" dirty="0" smtClean="0"/>
              <a:t>?</a:t>
            </a:r>
            <a:endParaRPr lang="en-GB" u="sng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637" y="1829026"/>
            <a:ext cx="2605958" cy="3903247"/>
          </a:xfrm>
          <a:prstGeom prst="rect">
            <a:avLst/>
          </a:prstGeom>
        </p:spPr>
      </p:pic>
      <p:sp>
        <p:nvSpPr>
          <p:cNvPr id="12" name="Oval Callout 14"/>
          <p:cNvSpPr/>
          <p:nvPr>
            <p:custDataLst>
              <p:tags r:id="rId1"/>
            </p:custDataLst>
          </p:nvPr>
        </p:nvSpPr>
        <p:spPr>
          <a:xfrm>
            <a:off x="3198819" y="1666035"/>
            <a:ext cx="2383667" cy="875357"/>
          </a:xfrm>
          <a:prstGeom prst="wedgeEllipseCallout">
            <a:avLst>
              <a:gd name="adj1" fmla="val -101671"/>
              <a:gd name="adj2" fmla="val 63158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DDDDD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358" tIns="41679" rIns="83358" bIns="41679" anchor="ctr"/>
          <a:lstStyle/>
          <a:p>
            <a:pPr algn="ctr">
              <a:buClr>
                <a:srgbClr val="425C8F"/>
              </a:buClr>
              <a:buSzPct val="65000"/>
              <a:defRPr/>
            </a:pPr>
            <a:r>
              <a:rPr lang="bg-BG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Искам да спестя време</a:t>
            </a:r>
            <a:r>
              <a:rPr lang="de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процеса.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8097" y="3208148"/>
            <a:ext cx="3706212" cy="29493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5267" y="1352605"/>
            <a:ext cx="3984710" cy="2738817"/>
          </a:xfrm>
          <a:prstGeom prst="rect">
            <a:avLst/>
          </a:prstGeom>
        </p:spPr>
      </p:pic>
      <p:sp>
        <p:nvSpPr>
          <p:cNvPr id="14" name="Oval Callout 14_"/>
          <p:cNvSpPr/>
          <p:nvPr>
            <p:custDataLst>
              <p:tags r:id="rId2"/>
            </p:custDataLst>
          </p:nvPr>
        </p:nvSpPr>
        <p:spPr>
          <a:xfrm>
            <a:off x="6012802" y="1741371"/>
            <a:ext cx="2758726" cy="875357"/>
          </a:xfrm>
          <a:prstGeom prst="wedgeEllipseCallout">
            <a:avLst>
              <a:gd name="adj1" fmla="val 65902"/>
              <a:gd name="adj2" fmla="val 1752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DDDDD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358" tIns="41679" rIns="83358" bIns="41679" anchor="ctr"/>
          <a:lstStyle/>
          <a:p>
            <a:pPr algn="ctr">
              <a:buClr>
                <a:srgbClr val="425C8F"/>
              </a:buClr>
              <a:buSzPct val="65000"/>
              <a:defRPr/>
            </a:pPr>
            <a:r>
              <a:rPr lang="bg-BG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Искам да имам сигурен резултат от процеса</a:t>
            </a:r>
            <a:r>
              <a:rPr lang="de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1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 авторепаратурата</a:t>
            </a:r>
            <a:endParaRPr lang="de-CH" dirty="0"/>
          </a:p>
        </p:txBody>
      </p:sp>
      <p:sp>
        <p:nvSpPr>
          <p:cNvPr id="4" name="Untertitel 19"/>
          <p:cNvSpPr>
            <a:spLocks noGrp="1"/>
          </p:cNvSpPr>
          <p:nvPr>
            <p:ph type="subTitle" idx="10"/>
          </p:nvPr>
        </p:nvSpPr>
        <p:spPr>
          <a:xfrm>
            <a:off x="353008" y="699796"/>
            <a:ext cx="11319588" cy="466814"/>
          </a:xfrm>
        </p:spPr>
        <p:txBody>
          <a:bodyPr/>
          <a:lstStyle/>
          <a:p>
            <a:r>
              <a:rPr lang="de-CH" dirty="0" smtClean="0"/>
              <a:t>siapro </a:t>
            </a:r>
            <a:r>
              <a:rPr lang="bg-BG" dirty="0" smtClean="0"/>
              <a:t>за авторепаратурния професионалист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622" y="1740308"/>
            <a:ext cx="10902031" cy="33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9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15189" y="4200500"/>
            <a:ext cx="1283296" cy="2163374"/>
          </a:xfrm>
          <a:prstGeom prst="rect">
            <a:avLst/>
          </a:prstGeom>
          <a:solidFill>
            <a:schemeClr val="bg1"/>
          </a:solidFill>
          <a:ln w="25400">
            <a:solidFill>
              <a:srgbClr val="FFDD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6060075" y="3875813"/>
            <a:ext cx="5991611" cy="2619576"/>
          </a:xfrm>
          <a:prstGeom prst="rect">
            <a:avLst/>
          </a:prstGeom>
          <a:noFill/>
          <a:ln w="25400">
            <a:solidFill>
              <a:srgbClr val="FF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486134" y="1166610"/>
            <a:ext cx="5486400" cy="314949"/>
          </a:xfrm>
          <a:prstGeom prst="rect">
            <a:avLst/>
          </a:prstGeom>
          <a:solidFill>
            <a:srgbClr val="FFD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CH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86135" y="1166609"/>
            <a:ext cx="5486401" cy="2653561"/>
          </a:xfrm>
          <a:prstGeom prst="rect">
            <a:avLst/>
          </a:prstGeom>
          <a:noFill/>
          <a:ln w="25400">
            <a:solidFill>
              <a:srgbClr val="FF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6060073" y="1166400"/>
            <a:ext cx="5991612" cy="314949"/>
          </a:xfrm>
          <a:prstGeom prst="rect">
            <a:avLst/>
          </a:prstGeom>
          <a:solidFill>
            <a:srgbClr val="FFD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Позициониране</a:t>
            </a:r>
            <a:endParaRPr lang="de-CH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060075" y="1166609"/>
            <a:ext cx="5991611" cy="2653561"/>
          </a:xfrm>
          <a:prstGeom prst="rect">
            <a:avLst/>
          </a:prstGeom>
          <a:noFill/>
          <a:ln w="25400">
            <a:solidFill>
              <a:srgbClr val="FF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27" y="1668749"/>
            <a:ext cx="5483891" cy="1936296"/>
          </a:xfrm>
          <a:prstGeom prst="rect">
            <a:avLst/>
          </a:prstGeom>
        </p:spPr>
      </p:pic>
      <p:sp>
        <p:nvSpPr>
          <p:cNvPr id="32" name="Rectangle 44____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58678" y="1437920"/>
            <a:ext cx="5993007" cy="14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49" tIns="32125" rIns="64249" bIns="32125">
            <a:spAutoFit/>
          </a:bodyPr>
          <a:lstStyle/>
          <a:p>
            <a:pPr marL="285750" indent="-285750" defTabSz="644442" eaLnBrk="0" hangingPunct="0">
              <a:buClr>
                <a:srgbClr val="FFD71F"/>
              </a:buClr>
              <a:buFont typeface="Arial" panose="020B0604020202020204" pitchFamily="34" charset="0"/>
              <a:buChar char="►"/>
              <a:tabLst>
                <a:tab pos="639681" algn="l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системно решение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1950 +15%</a:t>
            </a:r>
          </a:p>
          <a:p>
            <a:pPr marL="285750" indent="-285750" defTabSz="644442" eaLnBrk="0" hangingPunct="0">
              <a:buClr>
                <a:srgbClr val="FFD71F"/>
              </a:buClr>
              <a:buFont typeface="Arial" panose="020B0604020202020204" pitchFamily="34" charset="0"/>
              <a:buChar char="►"/>
              <a:tabLst>
                <a:tab pos="639681" algn="l"/>
              </a:tabLst>
            </a:pP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Конкуренти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 defTabSz="644442" eaLnBrk="0" hangingPunct="0">
              <a:buClr>
                <a:srgbClr val="FFD71F"/>
              </a:buClr>
              <a:buFont typeface="Arial" panose="020B0604020202020204" pitchFamily="34" charset="0"/>
              <a:buChar char="►"/>
              <a:tabLst>
                <a:tab pos="639681" algn="l"/>
              </a:tabLst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3M Purple+</a:t>
            </a:r>
            <a:r>
              <a:rPr lang="bg-BG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която е много груба в едрозърнестата структура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нуждае се от повече размери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много висока цена.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644442" eaLnBrk="0" hangingPunct="0">
              <a:buClr>
                <a:srgbClr val="FFD71F"/>
              </a:buClr>
              <a:buFont typeface="Arial" panose="020B0604020202020204" pitchFamily="34" charset="0"/>
              <a:buChar char="►"/>
              <a:tabLst>
                <a:tab pos="639681" algn="l"/>
              </a:tabLst>
            </a:pP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Mirka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OSP </a:t>
            </a:r>
            <a:r>
              <a:rPr lang="bg-BG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Norton Colour Code System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93763" lvl="2" indent="-179388" defTabSz="644442" eaLnBrk="0" hangingPunct="0">
              <a:buClr>
                <a:srgbClr val="FFD71F"/>
              </a:buClr>
              <a:tabLst>
                <a:tab pos="639681" algn="l"/>
              </a:tabLst>
            </a:pP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siapro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размера на зърненоста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Mirka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= 1, 2, 3, 4;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Norton =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3763" lvl="2" indent="-179388" defTabSz="644442" eaLnBrk="0" hangingPunct="0">
              <a:buClr>
                <a:srgbClr val="FFD71F"/>
              </a:buClr>
              <a:buFont typeface="Arial" panose="020B0604020202020204" pitchFamily="34" charset="0"/>
              <a:buChar char="►"/>
              <a:tabLst>
                <a:tab pos="639681" algn="l"/>
              </a:tabLst>
            </a:pP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siapro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 икономичен,ефективен хартиен продукт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Mirka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Abranet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3763" lvl="2" indent="-179388" defTabSz="644442" eaLnBrk="0" hangingPunct="0">
              <a:buClr>
                <a:srgbClr val="FFD71F"/>
              </a:buClr>
              <a:buFont typeface="Arial" panose="020B0604020202020204" pitchFamily="34" charset="0"/>
              <a:buChar char="►"/>
              <a:tabLst>
                <a:tab pos="639681" algn="l"/>
              </a:tabLst>
            </a:pP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siapro</a:t>
            </a:r>
            <a:r>
              <a:rPr lang="bg-BG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 възможност за съчетаване с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scratch-resistant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лак 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7415" y="4316388"/>
            <a:ext cx="1241603" cy="37662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0742" y="4793509"/>
            <a:ext cx="1239542" cy="37662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8327" y="5246444"/>
            <a:ext cx="1242952" cy="37662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5911" y="5765639"/>
            <a:ext cx="1246383" cy="37662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100" y="5058278"/>
            <a:ext cx="1707591" cy="6245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515188" y="3974043"/>
            <a:ext cx="1276264" cy="229085"/>
          </a:xfrm>
          <a:prstGeom prst="rect">
            <a:avLst/>
          </a:prstGeom>
          <a:solidFill>
            <a:srgbClr val="FFD7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endParaRPr lang="de-CH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177895" y="4801635"/>
            <a:ext cx="1706400" cy="958034"/>
          </a:xfrm>
          <a:prstGeom prst="rect">
            <a:avLst/>
          </a:prstGeom>
          <a:noFill/>
          <a:ln w="25400">
            <a:solidFill>
              <a:srgbClr val="FFDD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8" name="Subtitle 4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err="1" smtClean="0"/>
              <a:t>Siapro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8026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067" y="2155961"/>
            <a:ext cx="4780265" cy="2475738"/>
          </a:xfrm>
          <a:prstGeom prst="rect">
            <a:avLst/>
          </a:prstGeom>
        </p:spPr>
      </p:pic>
      <p:pic>
        <p:nvPicPr>
          <p:cNvPr id="7" name="image2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9498" y="2159831"/>
            <a:ext cx="4854957" cy="25031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7" y="0"/>
            <a:ext cx="11531918" cy="66909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err="1" smtClean="0"/>
              <a:t>Oбразец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надраскване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върху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стара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боя</a:t>
            </a:r>
            <a:r>
              <a:rPr lang="en-US" b="1" i="1" dirty="0" smtClean="0"/>
              <a:t>, </a:t>
            </a:r>
            <a:r>
              <a:rPr lang="en-US" b="1" i="1" dirty="0" err="1" smtClean="0"/>
              <a:t>преди</a:t>
            </a:r>
            <a:r>
              <a:rPr lang="en-US" b="1" i="1" dirty="0" smtClean="0"/>
              <a:t> </a:t>
            </a:r>
            <a:r>
              <a:rPr lang="en-US" b="1" i="1" dirty="0" err="1" smtClean="0"/>
              <a:t>филера</a:t>
            </a:r>
            <a:endParaRPr lang="en-US" i="1" dirty="0" smtClean="0"/>
          </a:p>
          <a:p>
            <a:pPr>
              <a:buNone/>
            </a:pPr>
            <a:r>
              <a:rPr lang="bg-BG" b="1" i="1" dirty="0" smtClean="0"/>
              <a:t>Препоръки</a:t>
            </a:r>
            <a:r>
              <a:rPr lang="en-US" b="1" i="1" dirty="0" smtClean="0"/>
              <a:t>:</a:t>
            </a:r>
            <a:endParaRPr lang="bg-BG" i="1" dirty="0" smtClean="0"/>
          </a:p>
          <a:p>
            <a:pPr algn="ctr">
              <a:buNone/>
            </a:pPr>
            <a:r>
              <a:rPr lang="en-US" sz="1500" b="1" dirty="0" err="1" smtClean="0"/>
              <a:t>Преди</a:t>
            </a:r>
            <a:r>
              <a:rPr lang="en-US" sz="1500" b="1" dirty="0" smtClean="0"/>
              <a:t> </a:t>
            </a:r>
            <a:r>
              <a:rPr lang="bg-BG" sz="1500" b="1" dirty="0" smtClean="0"/>
              <a:t>нанасянето </a:t>
            </a:r>
            <a:r>
              <a:rPr lang="en-US" sz="1500" b="1" dirty="0" err="1" smtClean="0"/>
              <a:t>на</a:t>
            </a:r>
            <a:r>
              <a:rPr lang="en-US" sz="1500" b="1" dirty="0" smtClean="0"/>
              <a:t> </a:t>
            </a:r>
            <a:r>
              <a:rPr lang="bg-BG" sz="1500" b="1" dirty="0" smtClean="0"/>
              <a:t>филера, дълбочината на надраскване не трябва да е над</a:t>
            </a:r>
            <a:r>
              <a:rPr lang="en-US" sz="1500" b="1" dirty="0" smtClean="0"/>
              <a:t> 10 </a:t>
            </a:r>
            <a:r>
              <a:rPr lang="en-US" sz="1500" b="1" dirty="0" err="1" smtClean="0"/>
              <a:t>μm</a:t>
            </a:r>
            <a:r>
              <a:rPr lang="en-US" sz="1500" b="1" dirty="0" smtClean="0"/>
              <a:t>. </a:t>
            </a:r>
          </a:p>
          <a:p>
            <a:pPr algn="ctr">
              <a:buNone/>
            </a:pPr>
            <a:r>
              <a:rPr lang="en-US" sz="1500" b="1" dirty="0" err="1" smtClean="0"/>
              <a:t>По</a:t>
            </a:r>
            <a:r>
              <a:rPr lang="en-US" sz="1500" b="1" dirty="0" smtClean="0"/>
              <a:t>-</a:t>
            </a:r>
            <a:r>
              <a:rPr lang="bg-BG" sz="1500" b="1" dirty="0" smtClean="0"/>
              <a:t>дълбоките надрасквания </a:t>
            </a:r>
            <a:r>
              <a:rPr lang="en-US" sz="1500" b="1" dirty="0" err="1" smtClean="0"/>
              <a:t>не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могат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да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бъдат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коригирани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по-късно</a:t>
            </a:r>
            <a:r>
              <a:rPr lang="en-US" sz="1500" b="1" dirty="0" smtClean="0"/>
              <a:t>.</a:t>
            </a:r>
            <a:endParaRPr lang="bg-BG" sz="1500" b="1" dirty="0" smtClean="0"/>
          </a:p>
          <a:p>
            <a:pPr>
              <a:buNone/>
            </a:pPr>
            <a:r>
              <a:rPr lang="bg-BG" dirty="0" smtClean="0"/>
              <a:t> </a:t>
            </a:r>
            <a:r>
              <a:rPr lang="en-US" dirty="0" smtClean="0"/>
              <a:t>	</a:t>
            </a:r>
            <a:r>
              <a:rPr lang="bg-BG" dirty="0" smtClean="0"/>
              <a:t> 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bg-BG" b="1" i="1" dirty="0" smtClean="0"/>
              <a:t> </a:t>
            </a:r>
            <a:r>
              <a:rPr lang="en-US" b="1" i="1" dirty="0" smtClean="0"/>
              <a:t>                        </a:t>
            </a:r>
            <a:r>
              <a:rPr lang="bg-BG" b="1" i="1" dirty="0" smtClean="0"/>
              <a:t>3М 220 +</a:t>
            </a:r>
            <a:r>
              <a:rPr lang="en-US" b="1" i="1" dirty="0" smtClean="0"/>
              <a:t>	</a:t>
            </a:r>
            <a:r>
              <a:rPr lang="bg-BG" b="1" i="1" dirty="0" smtClean="0"/>
              <a:t>                                                  Sia Speed 240                                                  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bg-BG" dirty="0" smtClean="0"/>
          </a:p>
          <a:p>
            <a:pPr>
              <a:buNone/>
            </a:pPr>
            <a:r>
              <a:rPr lang="en-US" dirty="0" smtClean="0"/>
              <a:t>► </a:t>
            </a:r>
            <a:r>
              <a:rPr lang="bg-BG" sz="1700" b="1" dirty="0" smtClean="0"/>
              <a:t>Със системата на Sia имате по-малко дълбочина на надраскване  и безопасност в процеса на следващите стъпки</a:t>
            </a:r>
            <a:endParaRPr lang="bg-BG" sz="17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bg-BG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bg-BG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08"/>
            <a:ext cx="11672595" cy="6594230"/>
          </a:xfrm>
        </p:spPr>
        <p:txBody>
          <a:bodyPr/>
          <a:lstStyle/>
          <a:p>
            <a:r>
              <a:rPr lang="bg-BG" b="1" dirty="0" smtClean="0"/>
              <a:t>Образец на надраскване, след филера – преди прилагането на боята</a:t>
            </a:r>
            <a:endParaRPr lang="bg-BG" dirty="0" smtClean="0"/>
          </a:p>
          <a:p>
            <a:pPr>
              <a:buNone/>
            </a:pPr>
            <a:r>
              <a:rPr lang="bg-BG" b="1" dirty="0" smtClean="0"/>
              <a:t>Препоръки</a:t>
            </a:r>
            <a:r>
              <a:rPr lang="en-US" b="1" dirty="0" smtClean="0"/>
              <a:t>:</a:t>
            </a:r>
            <a:endParaRPr lang="bg-BG" dirty="0" smtClean="0"/>
          </a:p>
          <a:p>
            <a:pPr algn="ctr">
              <a:buNone/>
            </a:pPr>
            <a:r>
              <a:rPr lang="bg-BG" sz="1400" b="1" dirty="0" smtClean="0"/>
              <a:t>Преди нанасяне на боята, дълбочината на надраскване не трябва да е над 4,5 µm (особенно сребърната). </a:t>
            </a:r>
            <a:r>
              <a:rPr lang="en-US" sz="1400" b="1" dirty="0" err="1" smtClean="0"/>
              <a:t>По</a:t>
            </a:r>
            <a:r>
              <a:rPr lang="en-US" sz="1400" b="1" dirty="0" smtClean="0"/>
              <a:t>-</a:t>
            </a:r>
            <a:r>
              <a:rPr lang="bg-BG" sz="1400" b="1" dirty="0" smtClean="0"/>
              <a:t>дълбоките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надраскван</a:t>
            </a:r>
            <a:r>
              <a:rPr lang="bg-BG" sz="1400" b="1" dirty="0" smtClean="0"/>
              <a:t>ия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не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могат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да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бъдат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коригирани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по-късно</a:t>
            </a:r>
            <a:r>
              <a:rPr lang="en-US" sz="1400" b="1" dirty="0" smtClean="0"/>
              <a:t>. </a:t>
            </a:r>
          </a:p>
          <a:p>
            <a:pPr algn="ctr">
              <a:buNone/>
            </a:pPr>
            <a:endParaRPr lang="en-US" sz="1400" b="1" dirty="0" smtClean="0"/>
          </a:p>
          <a:p>
            <a:pPr algn="ctr"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600" b="1" dirty="0" smtClean="0"/>
              <a:t>                     </a:t>
            </a:r>
            <a:r>
              <a:rPr lang="bg-BG" sz="1600" b="1" dirty="0" smtClean="0"/>
              <a:t>                                                                                                             </a:t>
            </a:r>
            <a:r>
              <a:rPr lang="en-US" sz="1600" b="1" dirty="0" smtClean="0"/>
              <a:t>   </a:t>
            </a:r>
            <a:r>
              <a:rPr lang="en-US" sz="1600" b="1" dirty="0" err="1" smtClean="0"/>
              <a:t>Sia</a:t>
            </a:r>
            <a:r>
              <a:rPr lang="en-US" sz="1600" b="1" dirty="0" smtClean="0"/>
              <a:t> </a:t>
            </a:r>
            <a:r>
              <a:rPr lang="bg-BG" sz="1600" b="1" dirty="0" smtClean="0"/>
              <a:t>абразиви</a:t>
            </a:r>
            <a:endParaRPr lang="en-US" sz="1600" b="1" dirty="0" smtClean="0"/>
          </a:p>
          <a:p>
            <a:pPr algn="ctr">
              <a:buNone/>
            </a:pPr>
            <a:endParaRPr lang="en-US" sz="1400" b="1" dirty="0" smtClean="0"/>
          </a:p>
          <a:p>
            <a:pPr algn="ctr">
              <a:buNone/>
            </a:pPr>
            <a:endParaRPr lang="bg-BG" sz="1400" b="1" dirty="0" smtClean="0"/>
          </a:p>
          <a:p>
            <a:pPr>
              <a:buNone/>
            </a:pPr>
            <a:endParaRPr lang="bg-BG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09076" y="2286168"/>
            <a:ext cx="11095892" cy="2517775"/>
            <a:chOff x="622" y="-3769"/>
            <a:chExt cx="16440" cy="39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" y="-3750"/>
              <a:ext cx="8378" cy="3374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2" y="-3750"/>
              <a:ext cx="8290" cy="3403"/>
            </a:xfrm>
            <a:prstGeom prst="rect">
              <a:avLst/>
            </a:prstGeom>
            <a:noFill/>
          </p:spPr>
        </p:pic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8815" y="-3709"/>
              <a:ext cx="2" cy="3845"/>
              <a:chOff x="8815" y="-3709"/>
              <a:chExt cx="2" cy="3845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8815" y="-3709"/>
                <a:ext cx="2" cy="38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5"/>
                  </a:cxn>
                </a:cxnLst>
                <a:rect l="0" t="0" r="r" b="b"/>
                <a:pathLst>
                  <a:path h="3845">
                    <a:moveTo>
                      <a:pt x="0" y="0"/>
                    </a:moveTo>
                    <a:lnTo>
                      <a:pt x="0" y="3845"/>
                    </a:lnTo>
                  </a:path>
                </a:pathLst>
              </a:cu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</p:grpSp>
      </p:grp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19808" y="5195888"/>
            <a:ext cx="11218984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Със системата на Sia имате спестено време, благодарение на зърненост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400</a:t>
            </a: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lang="bg-BG" sz="1600" b="1" dirty="0" smtClean="0">
                <a:latin typeface="Calibri" pitchFamily="34" charset="0"/>
                <a:cs typeface="Arial" pitchFamily="34" charset="0"/>
              </a:rPr>
              <a:t>Р</a:t>
            </a: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езултати в процеса са осигурени, тъй като дълбочината на надраскване е дори по-ниска. По-малко прах във въздуха,което води до по-малко усилия - така намалявате не само разходите, но и подобобрявате качеството.</a:t>
            </a:r>
            <a:endParaRPr kumimoji="0" lang="bg-BG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672595" cy="6664569"/>
          </a:xfrm>
        </p:spPr>
        <p:txBody>
          <a:bodyPr/>
          <a:lstStyle/>
          <a:p>
            <a:r>
              <a:rPr lang="bg-BG" b="1" dirty="0" smtClean="0"/>
              <a:t>Образец на надраскване, след филера – преди прилагането на боята</a:t>
            </a:r>
            <a:endParaRPr lang="bg-BG" dirty="0" smtClean="0"/>
          </a:p>
          <a:p>
            <a:pPr>
              <a:buNone/>
            </a:pPr>
            <a:r>
              <a:rPr lang="bg-BG" b="1" dirty="0" smtClean="0"/>
              <a:t>Препоръки</a:t>
            </a:r>
            <a:r>
              <a:rPr lang="en-US" b="1" dirty="0" smtClean="0"/>
              <a:t>:</a:t>
            </a:r>
            <a:endParaRPr lang="bg-BG" dirty="0" smtClean="0"/>
          </a:p>
          <a:p>
            <a:pPr algn="ctr">
              <a:buNone/>
            </a:pPr>
            <a:r>
              <a:rPr lang="bg-BG" sz="1400" b="1" smtClean="0"/>
              <a:t>Зоната на съвпадане на цвета,не </a:t>
            </a:r>
            <a:r>
              <a:rPr lang="bg-BG" sz="1400" b="1" dirty="0" smtClean="0"/>
              <a:t>трябва да е над </a:t>
            </a:r>
            <a:r>
              <a:rPr lang="en-US" sz="1400" b="1" dirty="0" smtClean="0"/>
              <a:t>2</a:t>
            </a:r>
            <a:r>
              <a:rPr lang="bg-BG" sz="1400" b="1" dirty="0" smtClean="0"/>
              <a:t>,5 µm</a:t>
            </a:r>
            <a:r>
              <a:rPr lang="en-US" sz="1400" b="1" dirty="0" smtClean="0"/>
              <a:t>, </a:t>
            </a:r>
            <a:r>
              <a:rPr lang="bg-BG" sz="1400" b="1" dirty="0" smtClean="0"/>
              <a:t>тъй като </a:t>
            </a:r>
            <a:r>
              <a:rPr lang="en-US" sz="1400" b="1" dirty="0" smtClean="0"/>
              <a:t>Base Coat</a:t>
            </a:r>
            <a:r>
              <a:rPr lang="bg-BG" sz="1400" b="1" dirty="0" smtClean="0"/>
              <a:t>-а трябва да се прилага много по-фино.</a:t>
            </a:r>
          </a:p>
          <a:p>
            <a:pPr algn="ctr">
              <a:buNone/>
            </a:pPr>
            <a:endParaRPr lang="bg-BG" sz="1400" b="1" dirty="0" smtClean="0"/>
          </a:p>
          <a:p>
            <a:pPr>
              <a:buNone/>
            </a:pPr>
            <a:endParaRPr lang="bg-BG" sz="1400" b="1" dirty="0" smtClean="0"/>
          </a:p>
          <a:p>
            <a:pPr>
              <a:buNone/>
            </a:pPr>
            <a:endParaRPr lang="bg-BG" sz="1400" b="1" dirty="0" smtClean="0"/>
          </a:p>
          <a:p>
            <a:pPr>
              <a:buNone/>
            </a:pPr>
            <a:endParaRPr lang="bg-BG" sz="1400" b="1" dirty="0" smtClean="0"/>
          </a:p>
          <a:p>
            <a:pPr>
              <a:buNone/>
            </a:pPr>
            <a:endParaRPr lang="en-US" sz="1400" b="1" dirty="0" smtClean="0"/>
          </a:p>
        </p:txBody>
      </p:sp>
      <p:pic>
        <p:nvPicPr>
          <p:cNvPr id="5" name="image2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5407" y="2273713"/>
            <a:ext cx="6201185" cy="2310574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9807" y="5195888"/>
            <a:ext cx="11456377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Благодарение на зърненост 800 на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пестите</a:t>
            </a:r>
            <a:r>
              <a:rPr kumimoji="0" lang="bg-BG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време със същата дълбочина на надраскване, отколкото с 3М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fine disc P</a:t>
            </a:r>
            <a:r>
              <a:rPr kumimoji="0" lang="bg-BG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1000</a:t>
            </a:r>
            <a:endParaRPr kumimoji="0" lang="bg-BG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bg-BG" sz="2400" dirty="0" smtClean="0"/>
              <a:t>Продуктивност</a:t>
            </a:r>
            <a:r>
              <a:rPr lang="de-CH" sz="2400" dirty="0" smtClean="0"/>
              <a:t>. </a:t>
            </a:r>
            <a:r>
              <a:rPr lang="en-GB" sz="2400" dirty="0"/>
              <a:t>20% </a:t>
            </a:r>
            <a:r>
              <a:rPr lang="bg-BG" sz="2400" dirty="0" smtClean="0"/>
              <a:t>пестене на време</a:t>
            </a:r>
            <a:endParaRPr lang="en-GB" sz="2400" dirty="0"/>
          </a:p>
          <a:p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6590399" y="1620312"/>
            <a:ext cx="4848393" cy="490995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5 стъпки</a:t>
            </a:r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blending)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изпробвано от професионалисти</a:t>
            </a:r>
            <a:endParaRPr lang="de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590399" y="2599722"/>
            <a:ext cx="4349665" cy="907969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Оптимизирано за всяка стъпка от процеса</a:t>
            </a:r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[100]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агресивен разрез</a:t>
            </a:r>
            <a:endParaRPr lang="de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[200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бързина</a:t>
            </a:r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[300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разрез</a:t>
            </a:r>
            <a:endParaRPr lang="de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[400]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 качество на повърхността</a:t>
            </a:r>
            <a:endParaRPr lang="de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591599" y="5195096"/>
            <a:ext cx="4349665" cy="9072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когато потребителят е от застраховател.</a:t>
            </a:r>
            <a:endParaRPr lang="de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►"/>
            </a:pP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време за довършителни и окончателни процеси</a:t>
            </a:r>
            <a:endParaRPr lang="de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591599" y="4259672"/>
            <a:ext cx="4349665" cy="490995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Поправяне на повече коли</a:t>
            </a:r>
            <a:endParaRPr lang="de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590399" y="1309434"/>
            <a:ext cx="4349665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Една стъпка по-малко от процеса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90399" y="2288844"/>
            <a:ext cx="4349665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Прецизно качество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591599" y="4884218"/>
            <a:ext cx="4349665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Икономия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591599" y="3948794"/>
            <a:ext cx="4349665" cy="253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179388" indent="-179388">
              <a:buClr>
                <a:srgbClr val="FFE85D"/>
              </a:buClr>
              <a:buFont typeface="Arial" panose="020B0604020202020204" pitchFamily="34" charset="0"/>
              <a:buChar char="►"/>
            </a:pP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endParaRPr lang="de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Diagramm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2214659208"/>
              </p:ext>
            </p:extLst>
          </p:nvPr>
        </p:nvGraphicFramePr>
        <p:xfrm>
          <a:off x="370991" y="1452184"/>
          <a:ext cx="5724634" cy="437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hteck 21"/>
          <p:cNvSpPr/>
          <p:nvPr/>
        </p:nvSpPr>
        <p:spPr>
          <a:xfrm>
            <a:off x="4056993" y="1944419"/>
            <a:ext cx="1671145" cy="632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CH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bg-BG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време</a:t>
            </a:r>
            <a:endParaRPr lang="de-CH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2375338" y="1975954"/>
            <a:ext cx="0" cy="3489421"/>
          </a:xfrm>
          <a:prstGeom prst="straightConnector1">
            <a:avLst/>
          </a:prstGeom>
          <a:ln w="19050">
            <a:solidFill>
              <a:srgbClr val="FFD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 rot="16200000">
            <a:off x="1129214" y="4290605"/>
            <a:ext cx="2251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  за  работа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16830" y="1000973"/>
            <a:ext cx="261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Защо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433600" y="4654943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[80 – 150]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33600" y="3667940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[180 – 240]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33600" y="2979699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[240 – 320]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433600" y="2050712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[320 – 500]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433600" y="2417508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[320]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194205" y="4655012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de-CH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194205" y="3829431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de-CH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194205" y="3244839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de-CH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194205" y="2690248"/>
            <a:ext cx="1893600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CH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de-CH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35231" y="5748460"/>
            <a:ext cx="2717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without blending</a:t>
            </a:r>
            <a:endParaRPr lang="de-CH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516000" y="3655081"/>
            <a:ext cx="261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Предимства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1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0591" y="229375"/>
            <a:ext cx="9382007" cy="535735"/>
          </a:xfrm>
        </p:spPr>
        <p:txBody>
          <a:bodyPr>
            <a:normAutofit/>
          </a:bodyPr>
          <a:lstStyle/>
          <a:p>
            <a:r>
              <a:rPr lang="en-US" dirty="0" err="1" smtClean="0"/>
              <a:t>Siapro</a:t>
            </a:r>
            <a:r>
              <a:rPr lang="bg-BG" dirty="0" smtClean="0"/>
              <a:t> – за теб – професионалиста !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354735" y="1103888"/>
            <a:ext cx="43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Пълната гама от продукти</a:t>
            </a:r>
            <a:r>
              <a:rPr lang="de-CH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CH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007" y="1473220"/>
            <a:ext cx="11704972" cy="5248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4607" y="3771901"/>
            <a:ext cx="18903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Изравняване на Праймер филер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6330463" y="3754316"/>
            <a:ext cx="17848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Праймер филер - финиш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6365632" y="4914900"/>
            <a:ext cx="16705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За високо качество на повърхността</a:t>
            </a:r>
            <a:endParaRPr lang="bg-BG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40977" y="4932486"/>
            <a:ext cx="163536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За бързина</a:t>
            </a:r>
            <a:endParaRPr lang="bg-BG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9615" y="5635869"/>
            <a:ext cx="376310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400" b="1" i="1" dirty="0" smtClean="0"/>
              <a:t>Продуктивност</a:t>
            </a:r>
            <a:endParaRPr lang="bg-BG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02369" y="5638799"/>
            <a:ext cx="376310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400" b="1" i="1" dirty="0" smtClean="0"/>
              <a:t>Печалба</a:t>
            </a:r>
            <a:endParaRPr lang="bg-BG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5638800"/>
            <a:ext cx="376310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400" b="1" i="1" dirty="0" smtClean="0"/>
              <a:t>Сигурност</a:t>
            </a:r>
            <a:endParaRPr lang="bg-BG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934808"/>
            <a:ext cx="37543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20 % съкращаване на времето на работа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1161" y="5946531"/>
            <a:ext cx="37543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70 % по-малко артикули за закупуване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9261" y="5917225"/>
            <a:ext cx="37490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g-BG" dirty="0" smtClean="0">
              <a:solidFill>
                <a:schemeClr val="tx1"/>
              </a:solidFill>
            </a:endParaRP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100 % сигурен резултат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79879" y="4873870"/>
            <a:ext cx="25907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Вашият ключ към перфектната повърхност</a:t>
            </a:r>
            <a:endParaRPr lang="bg-BG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686798" y="3833447"/>
            <a:ext cx="149762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За матиране на стандартен лак</a:t>
            </a:r>
            <a:endParaRPr lang="bg-BG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51832" y="3751384"/>
            <a:ext cx="159140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За матиране на устойчив на надраскване лак</a:t>
            </a:r>
            <a:endParaRPr lang="bg-BG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638" y="4926624"/>
            <a:ext cx="163536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За агресивен разрез</a:t>
            </a:r>
            <a:endParaRPr lang="bg-BG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451838" y="4926625"/>
            <a:ext cx="163536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За точен разрез</a:t>
            </a:r>
            <a:endParaRPr lang="bg-BG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33754" y="3757247"/>
            <a:ext cx="1890347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/>
              <a:t>Шлайфане на старо покритие. Изравняване</a:t>
            </a:r>
            <a:endParaRPr lang="bg-BG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94438" y="3757247"/>
            <a:ext cx="18903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Финиш – преди Праймер филер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2659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Sales Folder"/>
  <p:tag name="FIELD.CHAPTER.VALUE" val="Sales Folder"/>
  <p:tag name="FIELD.REM_ANL.CONTENT" val=" "/>
  <p:tag name="FIELD.REM_ANL.VALUE" val=" "/>
  <p:tag name="FIELD.DPT.CONTENT" val="PT-AC/MKB4"/>
  <p:tag name="FIELD.DPT.VALUE" val="PT-AC/MKB4 | "/>
  <p:tag name="FIELDS.INITIALIZED" val="1"/>
  <p:tag name="ML_1" val="PTCI_Fra"/>
  <p:tag name="ML_2" val="SIA.mcr"/>
  <p:tag name="ML_LAYOUT_RESOURCE" val="SIA16_9_00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Sia00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RECTANGLE 9_SHAPECLASSPROTECTIONTYPE" val="63"/>
  <p:tag name="SUBTITLE 2_SHAPECLASSPROTECTIONTYPE" val="0"/>
  <p:tag name="TITLE 1_SHAPECLASSPROTECTIONTYPE" val="0"/>
  <p:tag name="TITLE 11_SHAPECLASSPROTECTIONTYPE" val="0"/>
  <p:tag name="FIELD.CHAPTER.COMBOINDEX" val="-2"/>
  <p:tag name="FIELD.REM_ANL.COMBOINDEX" val="-2"/>
  <p:tag name="FIELD.DPT.COMBOINDEX" val="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"/>
  <p:tag name="COLORSETGROUPCLASSNAME" val="ColorSetGroup1"/>
  <p:tag name="FONTSETGROUPCLASSNAME" val="FontSetGroup1"/>
  <p:tag name="SHAPECLASSFILE" val="BEQIK_FR.png"/>
  <p:tag name="MLI" val="1"/>
  <p:tag name="SHAPECLASSNAME" val="MASKBeQik"/>
  <p:tag name="SHAPECLASSPROTECTIONTYP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TitleOnTitleSlides"/>
  <p:tag name="SHAPECLASSPROTECTIONTYPE" val="0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Blac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Blac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CHART_SERIES_COUNT_CURRENT" val="5"/>
  <p:tag name="ML_CHART_SERIES_COUNT_PREVIOUS" val="5"/>
  <p:tag name="ML_CHART_PLOTBY_PREVIOUS" val="2"/>
  <p:tag name="ML_CHART_PLOTBY_CURREN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CHART_SERIES_COUNT_CURRENT" val="1"/>
  <p:tag name="ML_CHART_SERIES_COUNT_PREVIOUS" val="1"/>
  <p:tag name="ML_CHART_PLOTBY_PREVIOUS" val="2"/>
  <p:tag name="ML_CHART_PLOTBY_CURREN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-1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IAYELLOW1;White;-2;-2;-1;-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sch Document" ma:contentTypeID="0x010100F247E5ED0FC04F4ABF1B8D7683E0E3B700AEBE0F79FD79D546803F32B604C90462" ma:contentTypeVersion="3" ma:contentTypeDescription="Create a new document." ma:contentTypeScope="" ma:versionID="1f6361b046a65b1b17c82a647dfa84a1">
  <xsd:schema xmlns:xsd="http://www.w3.org/2001/XMLSchema" xmlns:xs="http://www.w3.org/2001/XMLSchema" xmlns:p="http://schemas.microsoft.com/office/2006/metadata/properties" xmlns:ns1="http://schemas.microsoft.com/sharepoint/v3" xmlns:ns2="4f08a2d2-cc54-4060-8254-9d8d86013ce9" targetNamespace="http://schemas.microsoft.com/office/2006/metadata/properties" ma:root="true" ma:fieldsID="d5d2b23bb153ac05241de484b95750c4" ns1:_="" ns2:_="">
    <xsd:import namespace="http://schemas.microsoft.com/sharepoint/v3"/>
    <xsd:import namespace="4f08a2d2-cc54-4060-8254-9d8d86013c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l1a324820a994d78b86a90ca06909379" minOccurs="0"/>
                <xsd:element ref="ns2:TaxCatchAll" minOccurs="0"/>
                <xsd:element ref="ns2:TaxCatchAllLabel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8a2d2-cc54-4060-8254-9d8d86013ce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1a324820a994d78b86a90ca06909379" ma:index="11" nillable="true" ma:taxonomy="true" ma:internalName="l1a324820a994d78b86a90ca06909379" ma:taxonomyFieldName="DMSKeywords" ma:displayName="Keywords" ma:fieldId="{51a32482-0a99-4d78-b86a-90ca06909379}" ma:sspId="b81b984e-7d9a-4f77-a40b-67f8485df2c3" ma:termSetId="ea8541b9-839b-4f53-bc9d-de8dc31e331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342d052a-24d3-498d-bbd6-563989108e73}" ma:internalName="TaxCatchAll" ma:showField="CatchAllData" ma:web="4f08a2d2-cc54-4060-8254-9d8d86013c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342d052a-24d3-498d-bbd6-563989108e73}" ma:internalName="TaxCatchAllLabel" ma:readOnly="true" ma:showField="CatchAllDataLabel" ma:web="4f08a2d2-cc54-4060-8254-9d8d86013c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CatchAll xmlns="4f08a2d2-cc54-4060-8254-9d8d86013ce9"/>
    <l1a324820a994d78b86a90ca06909379 xmlns="4f08a2d2-cc54-4060-8254-9d8d86013ce9">
      <Terms xmlns="http://schemas.microsoft.com/office/infopath/2007/PartnerControls"/>
    </l1a324820a994d78b86a90ca06909379>
    <LikedBy xmlns="http://schemas.microsoft.com/sharepoint/v3">
      <UserInfo>
        <DisplayName/>
        <AccountId xsi:nil="true"/>
        <AccountType/>
      </UserInfo>
    </LikedBy>
    <_dlc_DocId xmlns="4f08a2d2-cc54-4060-8254-9d8d86013ce9">P01S011432-2003469653-69221</_dlc_DocId>
    <_dlc_DocIdUrl xmlns="4f08a2d2-cc54-4060-8254-9d8d86013ce9">
      <Url>https://sites.inside-share.bosch.com/sites/011432/_layouts/15/DocIdRedir.aspx?ID=P01S011432-2003469653-69221</Url>
      <Description>P01S011432-2003469653-69221</Description>
    </_dlc_DocIdUrl>
  </documentManagement>
</p:properties>
</file>

<file path=customXml/itemProps1.xml><?xml version="1.0" encoding="utf-8"?>
<ds:datastoreItem xmlns:ds="http://schemas.openxmlformats.org/officeDocument/2006/customXml" ds:itemID="{DA9D34EE-1B00-4D15-B3F5-8CD74FF418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08a2d2-cc54-4060-8254-9d8d86013c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CA9C00-3C44-4C3D-9EDC-5E25675C52A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E9447CA-5122-45EC-BEA1-428B79AD29B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D6B852-8895-4843-9467-0E7577822FE9}">
  <ds:schemaRefs>
    <ds:schemaRef ds:uri="http://schemas.microsoft.com/office/infopath/2007/PartnerControls"/>
    <ds:schemaRef ds:uri="http://schemas.microsoft.com/sharepoint/v3"/>
    <ds:schemaRef ds:uri="http://purl.org/dc/terms/"/>
    <ds:schemaRef ds:uri="4f08a2d2-cc54-4060-8254-9d8d86013ce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980</Words>
  <Application>Microsoft Office PowerPoint</Application>
  <PresentationFormat>Custom</PresentationFormat>
  <Paragraphs>336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За авторепаратурата</vt:lpstr>
      <vt:lpstr>Slide 4</vt:lpstr>
      <vt:lpstr>Slide 5</vt:lpstr>
      <vt:lpstr>Slide 6</vt:lpstr>
      <vt:lpstr>Slide 7</vt:lpstr>
      <vt:lpstr>Siapro</vt:lpstr>
      <vt:lpstr>Siapro – за теб – професионалиста !</vt:lpstr>
      <vt:lpstr>Siapro</vt:lpstr>
      <vt:lpstr>Siapro</vt:lpstr>
      <vt:lpstr>Siapro</vt:lpstr>
      <vt:lpstr>Siapro</vt:lpstr>
      <vt:lpstr>Siapro - аутомотиви</vt:lpstr>
      <vt:lpstr>Siapro - аутомотиви</vt:lpstr>
      <vt:lpstr>Slide 16</vt:lpstr>
    </vt:vector>
  </TitlesOfParts>
  <Company>BOSCH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Schuetzeneder Harald (PT-AC/MKP4-PA4)</dc:creator>
  <cp:lastModifiedBy>Elit Auto Park</cp:lastModifiedBy>
  <cp:revision>891</cp:revision>
  <cp:lastPrinted>2017-12-11T09:02:57Z</cp:lastPrinted>
  <dcterms:created xsi:type="dcterms:W3CDTF">2017-03-08T06:27:09Z</dcterms:created>
  <dcterms:modified xsi:type="dcterms:W3CDTF">2022-04-03T09:42:21Z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0x010100F247E5ED0FC04F4ABF1B8D7683E0E3B700AEBE0F79FD79D546803F32B604C90462</vt:lpwstr>
  </property>
  <property fmtid="{D5CDD505-2E9C-101B-9397-08002B2CF9AE}" pid="3" name="DMSKeywords">
    <vt:lpwstr/>
  </property>
  <property fmtid="{D5CDD505-2E9C-101B-9397-08002B2CF9AE}" pid="4" name="_dlc_DocIdItemGuid">
    <vt:lpwstr>d672c217-25b3-4871-8176-6b54a4d8011a</vt:lpwstr>
  </property>
</Properties>
</file>